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84" r:id="rId5"/>
    <p:sldId id="285" r:id="rId6"/>
    <p:sldId id="289" r:id="rId7"/>
    <p:sldId id="290" r:id="rId8"/>
    <p:sldId id="288" r:id="rId9"/>
    <p:sldId id="286" r:id="rId10"/>
    <p:sldId id="291" r:id="rId11"/>
    <p:sldId id="287" r:id="rId12"/>
    <p:sldId id="293" r:id="rId13"/>
    <p:sldId id="294" r:id="rId14"/>
    <p:sldId id="292" r:id="rId15"/>
    <p:sldId id="295" r:id="rId16"/>
  </p:sldIdLst>
  <p:sldSz cx="12192000" cy="6858000"/>
  <p:notesSz cx="6858000" cy="9144000"/>
  <p:embeddedFontLst>
    <p:embeddedFont>
      <p:font typeface="微软雅黑" pitchFamily="34" charset="-122"/>
      <p:regular r:id="rId18"/>
      <p:bold r:id="rId19"/>
    </p:embeddedFont>
    <p:embeddedFont>
      <p:font typeface="汉仪菱心体简" charset="-122"/>
      <p:regular r:id="rId20"/>
    </p:embeddedFont>
    <p:embeddedFont>
      <p:font typeface="等线" charset="-122"/>
      <p:regular r:id="rId21"/>
    </p:embeddedFont>
    <p:embeddedFont>
      <p:font typeface="等线 Light" charset="-122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4B"/>
    <a:srgbClr val="35B1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4" autoAdjust="0"/>
    <p:restoredTop sz="94660"/>
  </p:normalViewPr>
  <p:slideViewPr>
    <p:cSldViewPr snapToGrid="0">
      <p:cViewPr>
        <p:scale>
          <a:sx n="66" d="100"/>
          <a:sy n="66" d="100"/>
        </p:scale>
        <p:origin x="-255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5507C-04F1-4402-93F4-6519BDD11B57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035A-E1AA-4E42-BDAC-B2D2A89F1E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6C38B-9D95-4E0D-B9A1-017F3CE88EAE}" type="datetimeFigureOut">
              <a:rPr lang="zh-CN" altLang="en-US" smtClean="0"/>
              <a:pPr/>
              <a:t>2023/8/4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60925-4F88-4E2F-87C6-25D0137811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7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24" y="1414313"/>
            <a:ext cx="11791042" cy="277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18940" y="2786380"/>
            <a:ext cx="3740150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三、数据使用</a:t>
            </a:r>
          </a:p>
        </p:txBody>
      </p:sp>
      <p:pic>
        <p:nvPicPr>
          <p:cNvPr id="6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>
                <a:solidFill>
                  <a:schemeClr val="bg1"/>
                </a:solidFill>
              </a:rPr>
              <a:t>数据使用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（一）数据清单</a:t>
            </a:r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marL="0" indent="0" algn="l">
              <a:lnSpc>
                <a:spcPct val="13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   1.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列举作品使用到的政府开放数据集的名称与字段，并说明这些数据对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功能构想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起到了怎样的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核心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支撑作用。</a:t>
            </a:r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marL="0" indent="0" algn="l">
              <a:lnSpc>
                <a:spcPct val="13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   2.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列举所使用的自有数据或社会数据名称与字段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（如有）。</a:t>
            </a:r>
          </a:p>
        </p:txBody>
      </p:sp>
      <p:pic>
        <p:nvPicPr>
          <p:cNvPr id="5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>
                <a:solidFill>
                  <a:schemeClr val="bg1"/>
                </a:solidFill>
              </a:rPr>
              <a:t>数据使用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（二）算法模型与技术方案</a:t>
            </a:r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    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结合应用场景和原型展示，说明背后的算法和技术实现方案，并体现政府开放数据与自有数据、社会数据之间的融合利用。例如：如何对数据进行加工和融合，使用了怎样的算法模型，输入与输出是什么等。</a:t>
            </a:r>
          </a:p>
        </p:txBody>
      </p:sp>
      <p:pic>
        <p:nvPicPr>
          <p:cNvPr id="5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18940" y="2786380"/>
            <a:ext cx="3740150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四、作品价值</a:t>
            </a:r>
          </a:p>
        </p:txBody>
      </p:sp>
      <p:pic>
        <p:nvPicPr>
          <p:cNvPr id="6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70230" y="475615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作品价值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0865" y="1613535"/>
            <a:ext cx="10664190" cy="4300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说明作品所产生的社会经济价值</a:t>
            </a:r>
            <a:r>
              <a:rPr lang="zh-CN" altLang="en-US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和应用成效</a:t>
            </a:r>
            <a:r>
              <a:rPr lang="zh-CN" altLang="zh-CN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，例如给用户带来的便利，对城市治理水平的提升</a:t>
            </a:r>
            <a:r>
              <a:rPr lang="zh-CN" altLang="en-US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，</a:t>
            </a:r>
            <a:r>
              <a:rPr lang="zh-CN" altLang="zh-CN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对</a:t>
            </a:r>
            <a:r>
              <a:rPr lang="zh-CN" altLang="en-US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数字</a:t>
            </a:r>
            <a:r>
              <a:rPr lang="zh-CN" altLang="zh-CN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经济的推动等。</a:t>
            </a:r>
            <a:r>
              <a:rPr lang="zh-CN" altLang="en-US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体现实战实效。对照问题清单，从定性、定量两个维度说明产生的应用成效：</a:t>
            </a:r>
            <a:endParaRPr lang="en-US" altLang="zh-CN" sz="2800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已有成效：包括应用情况、解决哪些问题、产生成效； </a:t>
            </a:r>
            <a:endParaRPr lang="en-US" altLang="zh-CN" sz="2800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预期成效：包括预期解决哪些问题、产生成效；</a:t>
            </a:r>
          </a:p>
        </p:txBody>
      </p:sp>
      <p:pic>
        <p:nvPicPr>
          <p:cNvPr id="5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86976" y="2583561"/>
            <a:ext cx="10813142" cy="3338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主办单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位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：吉林市互联网协会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指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导单位：吉林市政务服务和数字化建设管理局   吉林市通信办</a:t>
            </a:r>
            <a:endParaRPr lang="zh-CN" altLang="en-US" sz="2000" b="1" dirty="0">
              <a:solidFill>
                <a:schemeClr val="bg1"/>
              </a:solidFill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承办单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位：吉林智慧江城建设运营有限公司、中国移动吉林市分公司、中国联通吉林市分公司、中国电信吉林市分公司、中国铁塔吉林市分公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司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协办单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位：吉林市城市建设控股集团有限公司、吉林市晓筑科技服务有限公司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、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         北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京数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字认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证股份有限公司、吉林市意邦智控电子有限公司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、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        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吉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林市润石软件技术有限责任公司、奥丁创新科技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(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吉林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)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有限公司</a:t>
            </a:r>
            <a:endParaRPr lang="zh-CN" altLang="en-US" sz="2000" b="1" dirty="0">
              <a:solidFill>
                <a:schemeClr val="bg1"/>
              </a:solidFill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94" y="159654"/>
            <a:ext cx="11277601" cy="2652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604962" y="2689181"/>
            <a:ext cx="3293053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50179" y="679700"/>
            <a:ext cx="18875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目录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33816" y="1436863"/>
            <a:ext cx="372022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200" b="1" dirty="0">
                <a:solidFill>
                  <a:schemeClr val="bg1"/>
                </a:solidFill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contents</a:t>
            </a:r>
            <a:endParaRPr lang="zh-CN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75306" y="3489195"/>
            <a:ext cx="3395791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数据使用</a:t>
            </a:r>
            <a:r>
              <a:rPr lang="en-US" altLang="zh-CN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83667" y="2689181"/>
            <a:ext cx="3527297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93827" y="3501124"/>
            <a:ext cx="413829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作品价值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6606536" y="2519478"/>
            <a:ext cx="646270" cy="4726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606536" y="3418154"/>
            <a:ext cx="579224" cy="4566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2007031" y="3290731"/>
            <a:ext cx="691865" cy="5250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2017294" y="2518477"/>
            <a:ext cx="691865" cy="5250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961738" y="3084069"/>
            <a:ext cx="597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3</a:t>
            </a:r>
            <a:endParaRPr lang="zh-CN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65231" y="2292294"/>
            <a:ext cx="597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2</a:t>
            </a:r>
            <a:endParaRPr lang="zh-CN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83803" y="3151250"/>
            <a:ext cx="597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4</a:t>
            </a:r>
            <a:endParaRPr lang="zh-CN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961738" y="2340563"/>
            <a:ext cx="597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1</a:t>
            </a:r>
            <a:endParaRPr lang="zh-CN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232516" y="2786643"/>
            <a:ext cx="3726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一、需求分析</a:t>
            </a:r>
          </a:p>
        </p:txBody>
      </p:sp>
      <p:pic>
        <p:nvPicPr>
          <p:cNvPr id="4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</a:rPr>
              <a:t>需求分析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046335" cy="4351655"/>
          </a:xfrm>
        </p:spPr>
        <p:txBody>
          <a:bodyPr/>
          <a:lstStyle/>
          <a:p>
            <a:pPr algn="l"/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（一）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问题分析</a:t>
            </a:r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marL="0" indent="0" algn="l">
              <a:lnSpc>
                <a:spcPct val="18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    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问题导向，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分析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当前各类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场景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下所存在的堵点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和痛点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问题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说明什么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人群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、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在什么场景下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，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存在什么样的问题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。形成问题清单。</a:t>
            </a:r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pic>
        <p:nvPicPr>
          <p:cNvPr id="5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536" y="14514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（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二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）用户需求分析</a:t>
            </a:r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    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按场景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分析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各类问题所对应的用户需求，说明什么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人群在什么场景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需要什么产品功能。形成场景与功能需求清单。</a:t>
            </a:r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1"/>
                </a:solidFill>
              </a:rPr>
              <a:t>需求分析</a:t>
            </a:r>
          </a:p>
        </p:txBody>
      </p:sp>
      <p:pic>
        <p:nvPicPr>
          <p:cNvPr id="6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（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三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）行业和竞品分析</a:t>
            </a:r>
            <a:endParaRPr lang="en-US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marL="0" indent="0" algn="l">
              <a:lnSpc>
                <a:spcPct val="18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   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分析相关行业的现状与前景，比较市场上竞品，分析其优势和不足，发现未被满足的用户需求和市场机遇。</a:t>
            </a:r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>
              <a:lnSpc>
                <a:spcPct val="180000"/>
              </a:lnSpc>
            </a:pPr>
            <a:endParaRPr lang="zh-CN" altLang="zh-CN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1"/>
                </a:solidFill>
              </a:rPr>
              <a:t>需求分析</a:t>
            </a:r>
          </a:p>
        </p:txBody>
      </p:sp>
      <p:pic>
        <p:nvPicPr>
          <p:cNvPr id="6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18940" y="2786380"/>
            <a:ext cx="3740150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二、解决方案</a:t>
            </a:r>
          </a:p>
        </p:txBody>
      </p:sp>
      <p:pic>
        <p:nvPicPr>
          <p:cNvPr id="6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>
                <a:solidFill>
                  <a:schemeClr val="bg1"/>
                </a:solidFill>
              </a:rPr>
              <a:t>应用场景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60000"/>
              </a:lnSpc>
            </a:pPr>
            <a:r>
              <a:rPr lang="zh-CN" altLang="en-US" b="1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举例：</a:t>
            </a:r>
            <a:endParaRPr lang="en-US" altLang="zh-CN" b="1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+mn-ea"/>
            </a:endParaRPr>
          </a:p>
          <a:p>
            <a:pPr marL="0" indent="0" algn="l">
              <a:lnSpc>
                <a:spcPct val="16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    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基于需求分析，系统阐述作品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提供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哪些核心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场景，每一场景包括服务于哪些人群，各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解决什么问题，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相应提供哪些</a:t>
            </a:r>
            <a:r>
              <a:rPr lang="zh-CN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功能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。</a:t>
            </a:r>
          </a:p>
        </p:txBody>
      </p:sp>
      <p:pic>
        <p:nvPicPr>
          <p:cNvPr id="5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原型展示（如有）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60000"/>
              </a:lnSpc>
            </a:pPr>
            <a:r>
              <a:rPr lang="zh-CN" altLang="en-US" b="1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举例：</a:t>
            </a:r>
            <a:endParaRPr lang="en-US" altLang="zh-CN" b="1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+mn-ea"/>
            </a:endParaRPr>
          </a:p>
          <a:p>
            <a:pPr marL="0" indent="0" algn="l">
              <a:lnSpc>
                <a:spcPct val="16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    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展示参赛作品的原型，如可视化分析结果、网站、</a:t>
            </a:r>
            <a:r>
              <a:rPr lang="en-US" altLang="zh-CN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APP</a:t>
            </a:r>
            <a:r>
              <a:rPr lang="zh-CN" altLang="en-US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应用或系统的原型，若有视频请提供链接。</a:t>
            </a:r>
          </a:p>
        </p:txBody>
      </p:sp>
      <p:pic>
        <p:nvPicPr>
          <p:cNvPr id="5" name="Picture 3" descr="E:\数据共享指导处\2023年工作\数据应用大赛\2023吉林市开放数据创新应用大赛logo\logo(1)\反白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536" y="0"/>
            <a:ext cx="4875465" cy="114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65989a3-541b-4e01-be90-135d1db8005d"/>
  <p:tag name="COMMONDATA" val="eyJjb3VudCI6MTMsImhkaWQiOiIxYTRmZjhiNzRjMjYxOWI0YmIwZDlhZjc2MmFkZGExNSIsInVzZXJDb3VudCI6MTN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889</Words>
  <Application>Microsoft Office PowerPoint</Application>
  <PresentationFormat>自定义</PresentationFormat>
  <Paragraphs>51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微软雅黑</vt:lpstr>
      <vt:lpstr>汉仪菱心体简</vt:lpstr>
      <vt:lpstr>等线</vt:lpstr>
      <vt:lpstr>阿里巴巴普惠体 Medium</vt:lpstr>
      <vt:lpstr>等线 Light</vt:lpstr>
      <vt:lpstr>Office 主题​​</vt:lpstr>
      <vt:lpstr>幻灯片 1</vt:lpstr>
      <vt:lpstr>幻灯片 2</vt:lpstr>
      <vt:lpstr>幻灯片 3</vt:lpstr>
      <vt:lpstr>需求分析</vt:lpstr>
      <vt:lpstr>幻灯片 5</vt:lpstr>
      <vt:lpstr>幻灯片 6</vt:lpstr>
      <vt:lpstr>幻灯片 7</vt:lpstr>
      <vt:lpstr>应用场景</vt:lpstr>
      <vt:lpstr>原型展示（如有）</vt:lpstr>
      <vt:lpstr>幻灯片 10</vt:lpstr>
      <vt:lpstr>数据使用</vt:lpstr>
      <vt:lpstr>数据使用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xinhui feng</dc:creator>
  <cp:lastModifiedBy>Administrator</cp:lastModifiedBy>
  <cp:revision>26</cp:revision>
  <dcterms:created xsi:type="dcterms:W3CDTF">2020-07-27T01:24:00Z</dcterms:created>
  <dcterms:modified xsi:type="dcterms:W3CDTF">2023-08-03T23:08:15Z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v1.0_mb_Fegv/VypJTEtiN7N7OewnQ==</vt:lpwstr>
  </property>
  <property fmtid="{D5CDD505-2E9C-101B-9397-08002B2CF9AE}" pid="4" name="ICV">
    <vt:lpwstr>22889EA9D01042F7B1F8D46EDAD5CAC2_11</vt:lpwstr>
  </property>
</Properties>
</file>